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handoutMasterIdLst>
    <p:handoutMasterId r:id="rId14"/>
  </p:handoutMasterIdLst>
  <p:sldIdLst>
    <p:sldId id="256" r:id="rId2"/>
    <p:sldId id="265" r:id="rId3"/>
    <p:sldId id="266" r:id="rId4"/>
    <p:sldId id="267" r:id="rId5"/>
    <p:sldId id="261" r:id="rId6"/>
    <p:sldId id="262" r:id="rId7"/>
    <p:sldId id="263" r:id="rId8"/>
    <p:sldId id="264" r:id="rId9"/>
    <p:sldId id="268" r:id="rId10"/>
    <p:sldId id="257" r:id="rId11"/>
    <p:sldId id="260" r:id="rId12"/>
    <p:sldId id="258" r:id="rId1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B25"/>
    <a:srgbClr val="666633"/>
    <a:srgbClr val="006600"/>
    <a:srgbClr val="339966"/>
    <a:srgbClr val="663300"/>
    <a:srgbClr val="660066"/>
    <a:srgbClr val="003A00"/>
    <a:srgbClr val="0033CC"/>
    <a:srgbClr val="00CC33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61" d="100"/>
          <a:sy n="61" d="100"/>
        </p:scale>
        <p:origin x="358" y="-11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8315C-91ED-43AD-9811-E4B30F3A6104}" type="datetimeFigureOut">
              <a:rPr lang="zh-HK" altLang="en-US" smtClean="0"/>
              <a:t>4/5/2018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58A13-320E-4B67-9C01-CB199D31809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47677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8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17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9156527" y="2999984"/>
            <a:ext cx="8072354" cy="22366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HK" sz="9000" b="1" dirty="0" smtClean="0">
                <a:solidFill>
                  <a:srgbClr val="4C4B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Airport Retail</a:t>
            </a:r>
            <a:endParaRPr lang="zh-HK" altLang="en-US" sz="9000" b="1" dirty="0">
              <a:solidFill>
                <a:srgbClr val="4C4B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1978639" y="4469036"/>
            <a:ext cx="5237822" cy="24836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663300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HK" sz="4500" spc="1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4</a:t>
            </a:r>
            <a:endParaRPr lang="zh-HK" altLang="en-US" sz="4500" spc="1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7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3"/>
          <p:cNvSpPr txBox="1">
            <a:spLocks/>
          </p:cNvSpPr>
          <p:nvPr/>
        </p:nvSpPr>
        <p:spPr>
          <a:xfrm>
            <a:off x="826520" y="1816211"/>
            <a:ext cx="15778454" cy="8097613"/>
          </a:xfrm>
          <a:prstGeom prst="rect">
            <a:avLst/>
          </a:prstGeom>
        </p:spPr>
        <p:txBody>
          <a:bodyPr vert="horz" lIns="137160" tIns="68580" rIns="137160" bIns="6858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663300"/>
                </a:solidFill>
                <a:latin typeface="華康儷粗黑(P)" panose="020B0700000000000000" pitchFamily="34" charset="-120"/>
                <a:ea typeface="華康儷粗黑(P)" panose="020B07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華康儷細黑(P)" panose="020B0300000000000000" pitchFamily="34" charset="-120"/>
                <a:ea typeface="華康儷細黑(P)" panose="020B03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5000"/>
              </a:lnSpc>
              <a:spcBef>
                <a:spcPts val="300"/>
              </a:spcBef>
              <a:buNone/>
            </a:pPr>
            <a:r>
              <a:rPr lang="en-US" sz="5800" dirty="0">
                <a:latin typeface="+mn-lt"/>
              </a:rPr>
              <a:t>Offering good shopping &amp; dining experience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In F&amp;B, ensure that customers are given multiple brands and varied menu choices.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Enrich the choice of shops &amp; products.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Mass customization: Tailor-made projects adapted to each zone’s clientele</a:t>
            </a:r>
            <a:endParaRPr lang="en-US" sz="1300" dirty="0">
              <a:latin typeface="+mn-lt"/>
            </a:endParaRPr>
          </a:p>
          <a:p>
            <a:pPr marL="0" indent="0">
              <a:lnSpc>
                <a:spcPct val="145000"/>
              </a:lnSpc>
              <a:spcBef>
                <a:spcPts val="300"/>
              </a:spcBef>
              <a:buNone/>
            </a:pPr>
            <a:r>
              <a:rPr lang="en-US" sz="7300" dirty="0">
                <a:latin typeface="+mn-lt"/>
              </a:rPr>
              <a:t> </a:t>
            </a:r>
            <a:r>
              <a:rPr lang="en-US" sz="5800" dirty="0">
                <a:latin typeface="+mn-lt"/>
              </a:rPr>
              <a:t>Motivating the interest in purchase before arrival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Widen our targets of customers 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 There is much room for growth in the area of online shopping, and souvenir food items. iShopChangi, the airport’s online shopping platform.</a:t>
            </a:r>
          </a:p>
          <a:p>
            <a:pPr marL="0" indent="0">
              <a:lnSpc>
                <a:spcPct val="145000"/>
              </a:lnSpc>
              <a:buNone/>
            </a:pPr>
            <a:r>
              <a:rPr lang="en-US" sz="5800" dirty="0">
                <a:latin typeface="+mn-lt"/>
              </a:rPr>
              <a:t>A concession business model: </a:t>
            </a:r>
            <a:r>
              <a:rPr lang="en-US" sz="5100" dirty="0">
                <a:latin typeface="+mn-lt"/>
              </a:rPr>
              <a:t> 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Joint ventures 50/50, or Brands operating directly their shop.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r>
              <a:rPr lang="en-US" sz="5100" dirty="0">
                <a:latin typeface="+mn-lt"/>
              </a:rPr>
              <a:t>Airport play the double role: lessor and shareholder, which can be reactive and share the finical and legal risk, lower the cost.</a:t>
            </a:r>
          </a:p>
          <a:p>
            <a:pPr>
              <a:lnSpc>
                <a:spcPct val="145000"/>
              </a:lnSpc>
              <a:buFont typeface="Wingdings" panose="05000000000000000000" pitchFamily="2" charset="2"/>
              <a:buChar char="§"/>
            </a:pPr>
            <a:endParaRPr lang="en-US" sz="51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9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Singapore Changi Airport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B6C7BB-5ABD-4CDE-B92D-3F5A98AF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680"/>
            <a:ext cx="8649022" cy="847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4792C1-E4DC-421C-B321-67C0708E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076" y="3620022"/>
            <a:ext cx="4826740" cy="1708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124DFC-11B7-4E8D-A702-6EDFC26D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731" y="6444641"/>
            <a:ext cx="5127875" cy="1588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8C229FA9-56FB-48D5-87C5-EBB18E420B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94" y="2624203"/>
            <a:ext cx="3224808" cy="61211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xmlns:lc="http://schemas.openxmlformats.org/drawingml/2006/lockedCanvas" id="{0C18BF6F-85B6-4E5C-8D62-DA1536532863}"/>
              </a:ext>
            </a:extLst>
          </p:cNvPr>
          <p:cNvSpPr/>
          <p:nvPr/>
        </p:nvSpPr>
        <p:spPr>
          <a:xfrm>
            <a:off x="9151784" y="8902005"/>
            <a:ext cx="7612785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iShopChangi</a:t>
            </a:r>
            <a:r>
              <a:rPr lang="en-US" sz="2800" dirty="0">
                <a:solidFill>
                  <a:srgbClr val="333333"/>
                </a:solidFill>
              </a:rPr>
              <a:t>’s value proposition is simple, and its results speak for itself – sales on the platform had increased by some </a:t>
            </a:r>
            <a:r>
              <a:rPr lang="en-US" sz="2800" dirty="0">
                <a:solidFill>
                  <a:srgbClr val="FF0000"/>
                </a:solidFill>
              </a:rPr>
              <a:t>76% </a:t>
            </a:r>
            <a:r>
              <a:rPr lang="en-US" sz="2800" dirty="0">
                <a:solidFill>
                  <a:srgbClr val="333333"/>
                </a:solidFill>
              </a:rPr>
              <a:t>year-on-year</a:t>
            </a:r>
            <a:endParaRPr lang="en-US" sz="2800" dirty="0"/>
          </a:p>
        </p:txBody>
      </p:sp>
      <p:sp>
        <p:nvSpPr>
          <p:cNvPr id="11" name="TextBox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65C63CD8-C956-42F9-9846-8383A1341E28}"/>
              </a:ext>
            </a:extLst>
          </p:cNvPr>
          <p:cNvSpPr txBox="1"/>
          <p:nvPr/>
        </p:nvSpPr>
        <p:spPr>
          <a:xfrm>
            <a:off x="867528" y="9932192"/>
            <a:ext cx="8649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Data is from official website of Changi Airport: http://www.changiairport.com</a:t>
            </a:r>
          </a:p>
        </p:txBody>
      </p:sp>
    </p:spTree>
    <p:extLst>
      <p:ext uri="{BB962C8B-B14F-4D97-AF65-F5344CB8AC3E}">
        <p14:creationId xmlns:p14="http://schemas.microsoft.com/office/powerpoint/2010/main" val="374720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723697-048F-447F-BCD3-A3CD31A6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>
          <a:xfrm>
            <a:off x="4103368" y="2219270"/>
            <a:ext cx="9784299" cy="5234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46E14A-1D1A-40D5-9DB0-6D7F645D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3"/>
          <a:stretch/>
        </p:blipFill>
        <p:spPr>
          <a:xfrm>
            <a:off x="14036479" y="1816211"/>
            <a:ext cx="3567232" cy="293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BA943-4017-40D0-9622-1FEAC1F7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268" y="7670948"/>
            <a:ext cx="2685142" cy="2685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954E8F-939C-4D9F-A38C-5F469F62F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631" y="1718637"/>
            <a:ext cx="3126758" cy="282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5EE1BD5-1AB4-416A-9F6C-0B5A400D5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0958" y="4692887"/>
            <a:ext cx="4379298" cy="26525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03670C-DCAD-48D3-8262-03F9941FF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2571" y="7627720"/>
            <a:ext cx="4901813" cy="2606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550870-F01D-4C02-95D8-C2DAB9C43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70" y="4460893"/>
            <a:ext cx="4164014" cy="2382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0862C57-C1F9-4D64-8C96-9E4EBCA2B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61" y="7391400"/>
            <a:ext cx="316230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BD3CA90-99A6-460A-8801-C5C70BAFA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261" y="7594940"/>
            <a:ext cx="4229225" cy="24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C52FDB1C-22DB-441B-8E79-E7EB0E5B2FF0}"/>
              </a:ext>
            </a:extLst>
          </p:cNvPr>
          <p:cNvSpPr>
            <a:spLocks noGrp="1"/>
          </p:cNvSpPr>
          <p:nvPr/>
        </p:nvSpPr>
        <p:spPr>
          <a:xfrm>
            <a:off x="753246" y="4363836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Passenger Survey</a:t>
            </a:r>
            <a:endParaRPr lang="en-US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54E47C30-F11D-410C-9BD8-F08E0EDA1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1"/>
          <a:stretch/>
        </p:blipFill>
        <p:spPr>
          <a:xfrm>
            <a:off x="4777061" y="2214660"/>
            <a:ext cx="13510939" cy="700762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Passenger Survey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97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包含 iPod&#10;&#10;已生成高可信度的说明">
            <a:extLst>
              <a:ext uri="{FF2B5EF4-FFF2-40B4-BE49-F238E27FC236}">
                <a16:creationId xmlns="" xmlns:a16="http://schemas.microsoft.com/office/drawing/2014/main" xmlns:lc="http://schemas.openxmlformats.org/drawingml/2006/lockedCanvas" id="{8EA18A64-2860-4BCC-A004-1F990027C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r="2" b="2"/>
          <a:stretch/>
        </p:blipFill>
        <p:spPr>
          <a:xfrm>
            <a:off x="745299" y="1757216"/>
            <a:ext cx="4928992" cy="4202699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3" name="图片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1C34C1-9118-469D-A9BC-F379DD8E12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r="8466" b="3"/>
          <a:stretch/>
        </p:blipFill>
        <p:spPr>
          <a:xfrm>
            <a:off x="5582537" y="2959902"/>
            <a:ext cx="5446630" cy="544663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图片 6" descr="图片包含 iPod, 电子产品&#10;&#10;已生成高可信度的说明">
            <a:extLst>
              <a:ext uri="{FF2B5EF4-FFF2-40B4-BE49-F238E27FC236}">
                <a16:creationId xmlns="" xmlns:a16="http://schemas.microsoft.com/office/drawing/2014/main" xmlns:lc="http://schemas.openxmlformats.org/drawingml/2006/lockedCanvas" id="{F8504D76-30BD-42D4-BEBC-B5E29D08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286" b="-4"/>
          <a:stretch/>
        </p:blipFill>
        <p:spPr>
          <a:xfrm>
            <a:off x="1145476" y="5900919"/>
            <a:ext cx="4284557" cy="3871291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146DABCE-C3CC-4090-8BDD-B871BB78093B}"/>
              </a:ext>
            </a:extLst>
          </p:cNvPr>
          <p:cNvSpPr>
            <a:spLocks noGrp="1"/>
          </p:cNvSpPr>
          <p:nvPr/>
        </p:nvSpPr>
        <p:spPr>
          <a:xfrm>
            <a:off x="11081247" y="4398165"/>
            <a:ext cx="466825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Conditional Probability and 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Bayes' theorem</a:t>
            </a:r>
          </a:p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Calculate the intention (Yes/No/Undecided) of the people who eventually bought at airport based on different good categories </a:t>
            </a:r>
            <a:endParaRPr lang="aa-ET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7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xmlns:lc="http://schemas.openxmlformats.org/drawingml/2006/lockedCanvas" id="{F366BA09-C7B3-4825-BBFB-07E91543A0E0}"/>
              </a:ext>
            </a:extLst>
          </p:cNvPr>
          <p:cNvSpPr>
            <a:spLocks noGrp="1"/>
          </p:cNvSpPr>
          <p:nvPr/>
        </p:nvSpPr>
        <p:spPr>
          <a:xfrm>
            <a:off x="10968513" y="3394553"/>
            <a:ext cx="6029306" cy="4570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Duty free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and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Non-duty free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are much more elastic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market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 compared with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F&amp;B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since the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No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proportion is much greater than the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Undecided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proportion.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The proportion of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No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plus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Undecided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indicates how good the sales promotion and advertisement of airport shops is.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The “</a:t>
            </a:r>
            <a:r>
              <a:rPr lang="en-US" altLang="aa-ET" i="1" dirty="0">
                <a:solidFill>
                  <a:schemeClr val="accent4">
                    <a:lumMod val="50000"/>
                  </a:schemeClr>
                </a:solidFill>
              </a:rPr>
              <a:t>Non-duty free</a:t>
            </a:r>
            <a:r>
              <a:rPr lang="en-US" altLang="aa-ET" dirty="0">
                <a:solidFill>
                  <a:schemeClr val="accent4">
                    <a:lumMod val="50000"/>
                  </a:schemeClr>
                </a:solidFill>
              </a:rPr>
              <a:t>” category is the easiest category airport can improve their sale performance.</a:t>
            </a:r>
          </a:p>
          <a:p>
            <a:pPr marL="514350" indent="-514350">
              <a:buFont typeface="+mj-lt"/>
              <a:buAutoNum type="arabicPeriod"/>
            </a:pPr>
            <a:endParaRPr lang="aa-ET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图片 6" descr="图片包含 iPod&#10;&#10;已生成高可信度的说明">
            <a:extLst>
              <a:ext uri="{FF2B5EF4-FFF2-40B4-BE49-F238E27FC236}">
                <a16:creationId xmlns="" xmlns:a16="http://schemas.microsoft.com/office/drawing/2014/main" xmlns:lc="http://schemas.openxmlformats.org/drawingml/2006/lockedCanvas" id="{ECEF4DF5-1328-42C4-A3DC-B48864123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r="2" b="2"/>
          <a:stretch/>
        </p:blipFill>
        <p:spPr>
          <a:xfrm>
            <a:off x="111103" y="1816211"/>
            <a:ext cx="5041726" cy="4298821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5" name="图片 8" descr="图片包含 电子产品&#10;&#10;已生成高可信度的说明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0B7420-3325-4EFC-8BB8-E73185251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r="8466" b="3"/>
          <a:stretch/>
        </p:blipFill>
        <p:spPr>
          <a:xfrm>
            <a:off x="5774925" y="3279936"/>
            <a:ext cx="4516754" cy="4516754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6" name="图片 4" descr="图片包含 iPod, 电子产品&#10;&#10;已生成高可信度的说明">
            <a:extLst>
              <a:ext uri="{FF2B5EF4-FFF2-40B4-BE49-F238E27FC236}">
                <a16:creationId xmlns="" xmlns:a16="http://schemas.microsoft.com/office/drawing/2014/main" xmlns:lc="http://schemas.openxmlformats.org/drawingml/2006/lockedCanvas" id="{BF8E6FF4-79C2-44B8-A00A-AFA1E4C4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286" b="-4"/>
          <a:stretch/>
        </p:blipFill>
        <p:spPr>
          <a:xfrm>
            <a:off x="543251" y="6115032"/>
            <a:ext cx="4500831" cy="4066704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32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894580" y="2691113"/>
            <a:ext cx="4425197" cy="31085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Strengths</a:t>
            </a:r>
            <a:endParaRPr lang="en-US" sz="2800" b="1" dirty="0"/>
          </a:p>
          <a:p>
            <a:r>
              <a:rPr lang="en-US" sz="2800" dirty="0" smtClean="0"/>
              <a:t>- Almost 24/7 year-round foot traffic</a:t>
            </a:r>
            <a:endParaRPr lang="en-US" sz="2800" dirty="0" smtClean="0"/>
          </a:p>
          <a:p>
            <a:r>
              <a:rPr lang="en-US" sz="2800" dirty="0" smtClean="0"/>
              <a:t>-Nature of airports encourages spending</a:t>
            </a:r>
          </a:p>
          <a:p>
            <a:r>
              <a:rPr lang="en-US" sz="2800" dirty="0" smtClean="0"/>
              <a:t>-Nature of airports allows for high prices</a:t>
            </a:r>
            <a:endParaRPr lang="en-US" sz="2800" dirty="0"/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>
            <a:off x="9373427" y="2691113"/>
            <a:ext cx="4701388" cy="267765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Weaknesses</a:t>
            </a:r>
            <a:endParaRPr lang="en-US" sz="2800" b="1" dirty="0"/>
          </a:p>
          <a:p>
            <a:r>
              <a:rPr lang="en-US" sz="2800" dirty="0" smtClean="0"/>
              <a:t>-On the learning curve /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Largely Undocumented</a:t>
            </a:r>
          </a:p>
          <a:p>
            <a:r>
              <a:rPr lang="en-US" sz="2800" dirty="0" smtClean="0"/>
              <a:t>-Very dependent on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unpredictable political climate</a:t>
            </a:r>
          </a:p>
          <a:p>
            <a:r>
              <a:rPr lang="en-US" sz="2800" dirty="0" smtClean="0"/>
              <a:t>-High competition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1894580" y="6208263"/>
            <a:ext cx="4467366" cy="26776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Opportunities</a:t>
            </a:r>
          </a:p>
          <a:p>
            <a:r>
              <a:rPr lang="en-US" sz="2800" dirty="0" smtClean="0"/>
              <a:t>-Continued market       </a:t>
            </a:r>
          </a:p>
          <a:p>
            <a:r>
              <a:rPr lang="en-US" sz="2800" dirty="0" smtClean="0"/>
              <a:t> development</a:t>
            </a:r>
            <a:endParaRPr lang="en-US" sz="2800" dirty="0"/>
          </a:p>
          <a:p>
            <a:r>
              <a:rPr lang="en-US" sz="2800" dirty="0" smtClean="0"/>
              <a:t>-Emerging </a:t>
            </a:r>
            <a:r>
              <a:rPr lang="en-US" sz="2800" dirty="0" smtClean="0"/>
              <a:t>countries e.g. </a:t>
            </a:r>
            <a:r>
              <a:rPr lang="en-US" sz="2800" dirty="0" smtClean="0"/>
              <a:t>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Japan</a:t>
            </a:r>
            <a:r>
              <a:rPr lang="en-US" sz="2800" dirty="0" smtClean="0"/>
              <a:t>, Brazil, China, </a:t>
            </a:r>
            <a:r>
              <a:rPr lang="en-US" sz="2800" dirty="0" smtClean="0"/>
              <a:t>Russia</a:t>
            </a:r>
          </a:p>
          <a:p>
            <a:r>
              <a:rPr lang="en-US" sz="2800" dirty="0" smtClean="0"/>
              <a:t>-Digitalization</a:t>
            </a:r>
            <a:endParaRPr lang="en-US" sz="2800" dirty="0" smtClean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9292008" y="6039162"/>
            <a:ext cx="4701388" cy="26776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Threats</a:t>
            </a:r>
            <a:endParaRPr lang="en-US" sz="2800" b="1" dirty="0"/>
          </a:p>
          <a:p>
            <a:r>
              <a:rPr lang="en-US" sz="2800" dirty="0" smtClean="0"/>
              <a:t>-Online </a:t>
            </a:r>
            <a:r>
              <a:rPr lang="en-US" sz="2800" dirty="0" smtClean="0"/>
              <a:t>stores threaten </a:t>
            </a:r>
            <a:r>
              <a:rPr lang="en-US" sz="2800" dirty="0" smtClean="0"/>
              <a:t>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physical </a:t>
            </a:r>
            <a:r>
              <a:rPr lang="en-US" sz="2800" dirty="0" smtClean="0"/>
              <a:t>stores</a:t>
            </a:r>
          </a:p>
          <a:p>
            <a:r>
              <a:rPr lang="en-US" sz="2800" dirty="0"/>
              <a:t>-</a:t>
            </a:r>
            <a:r>
              <a:rPr lang="en-US" sz="2800" dirty="0" smtClean="0"/>
              <a:t>Alternatives to car parking</a:t>
            </a:r>
          </a:p>
          <a:p>
            <a:r>
              <a:rPr lang="en-US" sz="2800" dirty="0" smtClean="0"/>
              <a:t>-Shrinking middle class</a:t>
            </a:r>
          </a:p>
          <a:p>
            <a:r>
              <a:rPr lang="en-US" sz="2800" dirty="0" smtClean="0"/>
              <a:t>-Population aging</a:t>
            </a:r>
            <a:endParaRPr lang="en-US" sz="2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SWOT Analysis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9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95111" y="185531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Airport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Carparking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385" y="2447112"/>
            <a:ext cx="8553160" cy="5788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965" y="3353779"/>
            <a:ext cx="64192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Alternatives to private cars e.g. Lyft, Uber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Ever increasing accessibility through public transport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Hotel shuttle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Electric cars remedy the decline partially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Introduction of self driving that can return home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Very tough competition e.g. </a:t>
            </a:r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</a:rPr>
              <a:t>FlightCar</a:t>
            </a:r>
            <a:endParaRPr lang="en-US" sz="28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High cost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6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256" y="3494326"/>
            <a:ext cx="35317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China Online Retail   66%    in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Millennials are interested in the experience not the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Online-retail is taking over, airport retail needs to adapt</a:t>
            </a:r>
          </a:p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   </a:t>
            </a:r>
            <a:r>
              <a:rPr lang="en-US" sz="2800" i="1" dirty="0" smtClean="0">
                <a:solidFill>
                  <a:schemeClr val="accent4">
                    <a:lumMod val="50000"/>
                  </a:schemeClr>
                </a:solidFill>
              </a:rPr>
              <a:t>Suggestion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: Order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  online &amp; pick up at    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  airport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2002741" y="4034787"/>
            <a:ext cx="104862" cy="2978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28" y="2862505"/>
            <a:ext cx="7096223" cy="552914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89226" y="217432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Shopping at the Airport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32001" y="3777127"/>
            <a:ext cx="425885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2-5 B EUR lost in revenue in the next 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Available items do not meet expectations e.g. high demand for compact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and local items          </a:t>
            </a:r>
          </a:p>
          <a:p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        low customer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satisfaction 40%  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intending customers do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not buy</a:t>
            </a:r>
            <a:r>
              <a:rPr lang="el-GR" sz="28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with not finding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what they want as the #1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   stated reason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Decline in the purchase of alcohol and tobacco due to regulations</a:t>
            </a:r>
          </a:p>
          <a:p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7200" y="2398087"/>
            <a:ext cx="3246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</a:rPr>
              <a:t>Airport Spending is Transforming</a:t>
            </a:r>
            <a:endParaRPr lang="en-US" sz="28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1410" y="2278788"/>
            <a:ext cx="3246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4">
                    <a:lumMod val="50000"/>
                  </a:schemeClr>
                </a:solidFill>
              </a:rPr>
              <a:t>Challenges and Demanding Customers</a:t>
            </a:r>
            <a:endParaRPr lang="en-US" sz="28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382011" y="6519797"/>
            <a:ext cx="463463" cy="181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3906" y="8855901"/>
            <a:ext cx="6764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Economic crisis in the   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    EU affects spending</a:t>
            </a:r>
          </a:p>
        </p:txBody>
      </p:sp>
    </p:spTree>
    <p:extLst>
      <p:ext uri="{BB962C8B-B14F-4D97-AF65-F5344CB8AC3E}">
        <p14:creationId xmlns:p14="http://schemas.microsoft.com/office/powerpoint/2010/main" val="306943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889226" y="217432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London Heathrow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6A677439-5DD4-41EE-B629-472C5421B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7" y="2534592"/>
            <a:ext cx="6096000" cy="3429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40A84B-CEA4-4F34-9005-F723DBBCE4F9}"/>
              </a:ext>
            </a:extLst>
          </p:cNvPr>
          <p:cNvSpPr txBox="1"/>
          <p:nvPr/>
        </p:nvSpPr>
        <p:spPr>
          <a:xfrm>
            <a:off x="762737" y="6402862"/>
            <a:ext cx="86957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185 000 </a:t>
            </a:r>
            <a:r>
              <a:rPr lang="fr-FR" sz="3200" dirty="0" err="1"/>
              <a:t>passengers</a:t>
            </a:r>
            <a:r>
              <a:rPr lang="fr-FR" sz="3200" dirty="0"/>
              <a:t> passing </a:t>
            </a:r>
            <a:r>
              <a:rPr lang="fr-FR" sz="3200" dirty="0" err="1"/>
              <a:t>through</a:t>
            </a:r>
            <a:r>
              <a:rPr lang="fr-FR" sz="3200" dirty="0"/>
              <a:t> </a:t>
            </a:r>
            <a:r>
              <a:rPr lang="fr-FR" sz="3200" dirty="0" err="1"/>
              <a:t>each</a:t>
            </a:r>
            <a:r>
              <a:rPr lang="fr-FR" sz="3200" dirty="0"/>
              <a:t> </a:t>
            </a:r>
            <a:r>
              <a:rPr lang="fr-FR" sz="3200" dirty="0" err="1"/>
              <a:t>day</a:t>
            </a: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4 </a:t>
            </a:r>
            <a:r>
              <a:rPr lang="fr-FR" sz="3200" dirty="0" err="1"/>
              <a:t>terminals</a:t>
            </a: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420 000 </a:t>
            </a:r>
            <a:r>
              <a:rPr lang="fr-FR" sz="3200" dirty="0" err="1"/>
              <a:t>ft</a:t>
            </a:r>
            <a:r>
              <a:rPr lang="fr-FR" sz="3200" dirty="0"/>
              <a:t>² of total retail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/>
              <a:t>More </a:t>
            </a:r>
            <a:r>
              <a:rPr lang="fr-FR" sz="3200" dirty="0" err="1"/>
              <a:t>than</a:t>
            </a:r>
            <a:r>
              <a:rPr lang="fr-FR" sz="3200" dirty="0"/>
              <a:t> 300 shops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8">
            <a:extLst>
              <a:ext uri="{FF2B5EF4-FFF2-40B4-BE49-F238E27FC236}">
                <a16:creationId xmlns="" xmlns:a16="http://schemas.microsoft.com/office/drawing/2014/main" xmlns:lc="http://schemas.openxmlformats.org/drawingml/2006/lockedCanvas" id="{55DA9AA8-D491-49D3-8AED-6D839B2A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35" y="2416602"/>
            <a:ext cx="8612841" cy="57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62F7DAC2-A13D-4DCC-A5F5-C42EDBC2A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2581647"/>
            <a:ext cx="10510972" cy="6546825"/>
          </a:xfrm>
          <a:prstGeom prst="rect">
            <a:avLst/>
          </a:prstGeom>
        </p:spPr>
      </p:pic>
      <p:sp>
        <p:nvSpPr>
          <p:cNvPr id="4" name="ZoneTexte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766A83-B2C8-43BC-9BD2-353F0BAE5D62}"/>
              </a:ext>
            </a:extLst>
          </p:cNvPr>
          <p:cNvSpPr txBox="1"/>
          <p:nvPr/>
        </p:nvSpPr>
        <p:spPr>
          <a:xfrm>
            <a:off x="2639959" y="9242342"/>
            <a:ext cx="13227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/>
              <a:t>-&gt; 22.7 % of </a:t>
            </a:r>
            <a:r>
              <a:rPr lang="fr-FR" sz="4000" dirty="0" err="1"/>
              <a:t>airport</a:t>
            </a:r>
            <a:r>
              <a:rPr lang="fr-FR" sz="4000" dirty="0"/>
              <a:t> </a:t>
            </a:r>
            <a:r>
              <a:rPr lang="fr-FR" sz="4000" dirty="0" err="1"/>
              <a:t>income</a:t>
            </a:r>
            <a:r>
              <a:rPr lang="fr-FR" sz="4000" dirty="0"/>
              <a:t> </a:t>
            </a:r>
            <a:r>
              <a:rPr lang="fr-FR" sz="4000" dirty="0" err="1"/>
              <a:t>comes</a:t>
            </a:r>
            <a:r>
              <a:rPr lang="fr-FR" sz="4000" dirty="0"/>
              <a:t> </a:t>
            </a:r>
            <a:r>
              <a:rPr lang="fr-FR" sz="4000" dirty="0" err="1"/>
              <a:t>from</a:t>
            </a:r>
            <a:r>
              <a:rPr lang="fr-FR" sz="4000" dirty="0"/>
              <a:t> </a:t>
            </a:r>
            <a:r>
              <a:rPr lang="fr-FR" sz="4000" dirty="0" err="1"/>
              <a:t>retail</a:t>
            </a:r>
            <a:r>
              <a:rPr lang="fr-FR" sz="4000" dirty="0"/>
              <a:t> in 2017 </a:t>
            </a:r>
          </a:p>
        </p:txBody>
      </p:sp>
      <p:pic>
        <p:nvPicPr>
          <p:cNvPr id="5" name="Image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481AB527-62AA-4CFC-A231-4BE7D15D9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979" y="3230782"/>
            <a:ext cx="6687671" cy="524855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889226" y="217432"/>
            <a:ext cx="12344400" cy="16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London Heathrow</a:t>
            </a:r>
            <a:endParaRPr lang="zh-TW" altLang="en-US" sz="6000" b="1" dirty="0">
              <a:solidFill>
                <a:srgbClr val="666633"/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1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910-10" id="{3B8BAAA1-88B5-451B-AB91-0B5F01BADB33}" vid="{FC7B0BBF-625E-40D3-BCB5-C9A2351BF53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Conclusion-part-from-Felix</Template>
  <TotalTime>137</TotalTime>
  <Words>490</Words>
  <Application>Microsoft Office PowerPoint</Application>
  <PresentationFormat>Custom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新細明體</vt:lpstr>
      <vt:lpstr>華康儷粗黑(P)</vt:lpstr>
      <vt:lpstr>Arial</vt:lpstr>
      <vt:lpstr>Calibri</vt:lpstr>
      <vt:lpstr>Calibri Light</vt:lpstr>
      <vt:lpstr>Wingdings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Anastasios Kontaxoglou</dc:creator>
  <cp:lastModifiedBy>Anastasios Kontaxoglou</cp:lastModifiedBy>
  <cp:revision>35</cp:revision>
  <dcterms:created xsi:type="dcterms:W3CDTF">2018-05-04T04:00:46Z</dcterms:created>
  <dcterms:modified xsi:type="dcterms:W3CDTF">2018-05-04T06:18:19Z</dcterms:modified>
</cp:coreProperties>
</file>